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61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343"/>
    <a:srgbClr val="9E0000"/>
    <a:srgbClr val="00445F"/>
    <a:srgbClr val="9CC1C8"/>
    <a:srgbClr val="90D4D4"/>
    <a:srgbClr val="A5D4E5"/>
    <a:srgbClr val="A4E6E0"/>
    <a:srgbClr val="E42C5C"/>
    <a:srgbClr val="AC2214"/>
    <a:srgbClr val="E74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6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26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67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66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01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83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53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20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14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11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11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50550-6F88-4C21-A296-B82B1C59C53A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6845D-754E-49EA-91CC-D3E14FD6C3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2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AEB4BD74-E9A1-6A82-FD3E-F82288E6F773}"/>
              </a:ext>
            </a:extLst>
          </p:cNvPr>
          <p:cNvGrpSpPr/>
          <p:nvPr/>
        </p:nvGrpSpPr>
        <p:grpSpPr>
          <a:xfrm>
            <a:off x="0" y="-129519"/>
            <a:ext cx="6858000" cy="1496942"/>
            <a:chOff x="0" y="-129519"/>
            <a:chExt cx="6858000" cy="149694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D509CF7-7811-7DC7-42C7-346D47EDE343}"/>
                </a:ext>
              </a:extLst>
            </p:cNvPr>
            <p:cNvSpPr/>
            <p:nvPr/>
          </p:nvSpPr>
          <p:spPr>
            <a:xfrm>
              <a:off x="0" y="-129519"/>
              <a:ext cx="6858000" cy="1496942"/>
            </a:xfrm>
            <a:prstGeom prst="rect">
              <a:avLst/>
            </a:prstGeom>
            <a:solidFill>
              <a:srgbClr val="9CC1C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object 2">
              <a:extLst>
                <a:ext uri="{FF2B5EF4-FFF2-40B4-BE49-F238E27FC236}">
                  <a16:creationId xmlns:a16="http://schemas.microsoft.com/office/drawing/2014/main" id="{A6A6098D-51D9-67DA-BC3F-E21B441F66F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7127" y="182759"/>
              <a:ext cx="1316485" cy="951934"/>
            </a:xfrm>
            <a:prstGeom prst="rect">
              <a:avLst/>
            </a:prstGeom>
          </p:spPr>
        </p:pic>
      </p:grpSp>
      <p:pic>
        <p:nvPicPr>
          <p:cNvPr id="16" name="Image 15" descr="Une image contenant texte&#10;&#10;Description générée automatiquement">
            <a:extLst>
              <a:ext uri="{FF2B5EF4-FFF2-40B4-BE49-F238E27FC236}">
                <a16:creationId xmlns:a16="http://schemas.microsoft.com/office/drawing/2014/main" id="{DDC2CC9D-2A08-DA23-A43F-3E762BFF28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66" y="9202374"/>
            <a:ext cx="1359984" cy="466421"/>
          </a:xfrm>
          <a:prstGeom prst="rect">
            <a:avLst/>
          </a:prstGeom>
        </p:spPr>
      </p:pic>
      <p:pic>
        <p:nvPicPr>
          <p:cNvPr id="21" name="Image 2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07893F76-2180-1B3E-FEEC-2E3CC56429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21" y="9304171"/>
            <a:ext cx="1359984" cy="36462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12C7273-B2ED-483F-AD49-ECFC816C56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882" y="9077934"/>
            <a:ext cx="1222282" cy="648667"/>
          </a:xfrm>
          <a:prstGeom prst="rect">
            <a:avLst/>
          </a:prstGeom>
        </p:spPr>
      </p:pic>
      <p:pic>
        <p:nvPicPr>
          <p:cNvPr id="4" name="Image 3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B2DB1F7-E38A-C809-41C8-26DBBEAC81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22" y="147063"/>
            <a:ext cx="993029" cy="1004020"/>
          </a:xfrm>
          <a:prstGeom prst="rect">
            <a:avLst/>
          </a:prstGeom>
        </p:spPr>
      </p:pic>
      <p:sp>
        <p:nvSpPr>
          <p:cNvPr id="7" name="object 7">
            <a:extLst>
              <a:ext uri="{FF2B5EF4-FFF2-40B4-BE49-F238E27FC236}">
                <a16:creationId xmlns:a16="http://schemas.microsoft.com/office/drawing/2014/main" id="{96252EDD-624E-9971-E173-366E26C951CA}"/>
              </a:ext>
            </a:extLst>
          </p:cNvPr>
          <p:cNvSpPr txBox="1"/>
          <p:nvPr/>
        </p:nvSpPr>
        <p:spPr>
          <a:xfrm>
            <a:off x="1967289" y="30644"/>
            <a:ext cx="3440733" cy="1158651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algn="ctr">
              <a:lnSpc>
                <a:spcPct val="150000"/>
              </a:lnSpc>
            </a:pPr>
            <a:r>
              <a:rPr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F</a:t>
            </a:r>
            <a:r>
              <a:rPr sz="2800" b="1" dirty="0">
                <a:solidFill>
                  <a:srgbClr val="002060"/>
                </a:solidFill>
                <a:cs typeface="Arial" panose="020B0604020202020204" pitchFamily="34" charset="0"/>
              </a:rPr>
              <a:t>ORMATION</a:t>
            </a:r>
            <a:r>
              <a:rPr lang="fr-FR" sz="2800" b="1" dirty="0">
                <a:solidFill>
                  <a:srgbClr val="002060"/>
                </a:solidFill>
                <a:cs typeface="Arial" panose="020B0604020202020204" pitchFamily="34" charset="0"/>
              </a:rPr>
              <a:t>S</a:t>
            </a:r>
            <a:r>
              <a:rPr sz="2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9E0000"/>
                </a:solidFill>
                <a:cs typeface="Arial" panose="020B0604020202020204" pitchFamily="34" charset="0"/>
              </a:rPr>
              <a:t>EASP</a:t>
            </a:r>
          </a:p>
          <a:p>
            <a:pPr marL="12700" algn="ctr"/>
            <a:r>
              <a:rPr lang="fr-FR" sz="2400" b="1" dirty="0">
                <a:solidFill>
                  <a:schemeClr val="bg1"/>
                </a:solidFill>
                <a:cs typeface="Arial" panose="020B0604020202020204" pitchFamily="34" charset="0"/>
              </a:rPr>
              <a:t> 2024</a:t>
            </a:r>
            <a:endParaRPr lang="fr-FR" sz="2800" dirty="0">
              <a:solidFill>
                <a:srgbClr val="E95343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77D645-CCD1-4B09-DAA9-1C0856D909FA}"/>
              </a:ext>
            </a:extLst>
          </p:cNvPr>
          <p:cNvSpPr/>
          <p:nvPr/>
        </p:nvSpPr>
        <p:spPr>
          <a:xfrm>
            <a:off x="0" y="1616617"/>
            <a:ext cx="6858000" cy="506281"/>
          </a:xfrm>
          <a:prstGeom prst="rect">
            <a:avLst/>
          </a:prstGeom>
          <a:solidFill>
            <a:srgbClr val="9CC1C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4988"/>
            <a:r>
              <a:rPr lang="fr-FR" sz="2200" b="1" dirty="0">
                <a:uFill>
                  <a:solidFill>
                    <a:srgbClr val="000000"/>
                  </a:solidFill>
                </a:uFill>
                <a:cs typeface="Microsoft Sans Serif"/>
              </a:rPr>
              <a:t>Parcours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A27C93-86B3-F44E-DAF2-AD772FA32533}"/>
              </a:ext>
            </a:extLst>
          </p:cNvPr>
          <p:cNvSpPr/>
          <p:nvPr/>
        </p:nvSpPr>
        <p:spPr>
          <a:xfrm>
            <a:off x="2853269" y="1785837"/>
            <a:ext cx="3997234" cy="505908"/>
          </a:xfrm>
          <a:prstGeom prst="rect">
            <a:avLst/>
          </a:prstGeom>
          <a:solidFill>
            <a:srgbClr val="E953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99845" marR="5080" indent="-1287780" algn="ctr">
              <a:lnSpc>
                <a:spcPct val="115999"/>
              </a:lnSpc>
              <a:spcBef>
                <a:spcPts val="740"/>
              </a:spcBef>
            </a:pPr>
            <a:r>
              <a:rPr lang="fr-FR" sz="1800" b="1" spc="-10" dirty="0">
                <a:uFill>
                  <a:solidFill>
                    <a:srgbClr val="000000"/>
                  </a:solidFill>
                </a:uFill>
                <a:cs typeface="Microsoft Sans Serif"/>
              </a:rPr>
              <a:t> </a:t>
            </a:r>
            <a:r>
              <a:rPr lang="fr-FR" b="1" dirty="0">
                <a:uFill>
                  <a:solidFill>
                    <a:srgbClr val="000000"/>
                  </a:solidFill>
                </a:uFill>
                <a:cs typeface="Microsoft Sans Serif"/>
              </a:rPr>
              <a:t>Les essentiels de l’accession  sociale</a:t>
            </a:r>
          </a:p>
        </p:txBody>
      </p:sp>
      <p:graphicFrame>
        <p:nvGraphicFramePr>
          <p:cNvPr id="17" name="Tableau 20">
            <a:extLst>
              <a:ext uri="{FF2B5EF4-FFF2-40B4-BE49-F238E27FC236}">
                <a16:creationId xmlns:a16="http://schemas.microsoft.com/office/drawing/2014/main" id="{0251F5B6-F81A-4D5D-82CC-63AB35FCF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36462"/>
              </p:ext>
            </p:extLst>
          </p:nvPr>
        </p:nvGraphicFramePr>
        <p:xfrm>
          <a:off x="170774" y="2445748"/>
          <a:ext cx="6529511" cy="2252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5">
                  <a:extLst>
                    <a:ext uri="{9D8B030D-6E8A-4147-A177-3AD203B41FA5}">
                      <a16:colId xmlns:a16="http://schemas.microsoft.com/office/drawing/2014/main" val="31433762"/>
                    </a:ext>
                  </a:extLst>
                </a:gridCol>
                <a:gridCol w="2749730">
                  <a:extLst>
                    <a:ext uri="{9D8B030D-6E8A-4147-A177-3AD203B41FA5}">
                      <a16:colId xmlns:a16="http://schemas.microsoft.com/office/drawing/2014/main" val="1301888553"/>
                    </a:ext>
                  </a:extLst>
                </a:gridCol>
                <a:gridCol w="1471984">
                  <a:extLst>
                    <a:ext uri="{9D8B030D-6E8A-4147-A177-3AD203B41FA5}">
                      <a16:colId xmlns:a16="http://schemas.microsoft.com/office/drawing/2014/main" val="4275791774"/>
                    </a:ext>
                  </a:extLst>
                </a:gridCol>
                <a:gridCol w="1792772">
                  <a:extLst>
                    <a:ext uri="{9D8B030D-6E8A-4147-A177-3AD203B41FA5}">
                      <a16:colId xmlns:a16="http://schemas.microsoft.com/office/drawing/2014/main" val="14730659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A0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Les incontournables de l’accession sociale 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23 février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31 mai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28 novembre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63219859"/>
                  </a:ext>
                </a:extLst>
              </a:tr>
              <a:tr h="37004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B0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Montage et financement d’opérations en accession sociale</a:t>
                      </a:r>
                      <a:endParaRPr lang="fr-FR" sz="1200" kern="0" spc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5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30 avril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5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2 juillet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5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21 novembre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Trebuchet MS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17523005"/>
                  </a:ext>
                </a:extLst>
              </a:tr>
              <a:tr h="37004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C0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Zoom sur le PSLA*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12 mars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12 septembre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55573435"/>
                  </a:ext>
                </a:extLst>
              </a:tr>
              <a:tr h="515418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>
                          <a:solidFill>
                            <a:srgbClr val="E95343"/>
                          </a:solidFill>
                          <a:latin typeface="+mn-lt"/>
                        </a:rPr>
                        <a:t>E0</a:t>
                      </a:r>
                      <a:endParaRPr lang="fr-FR" sz="1200" b="1" baseline="0" dirty="0">
                        <a:solidFill>
                          <a:srgbClr val="E95343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Initiation à la copropriété : spécial personnel de l’accession sociale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6 juin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10 octobre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17074971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5185AC77-339B-E060-5A90-4677A416AEB5}"/>
              </a:ext>
            </a:extLst>
          </p:cNvPr>
          <p:cNvSpPr/>
          <p:nvPr/>
        </p:nvSpPr>
        <p:spPr>
          <a:xfrm>
            <a:off x="6529" y="4982218"/>
            <a:ext cx="6858000" cy="506281"/>
          </a:xfrm>
          <a:prstGeom prst="rect">
            <a:avLst/>
          </a:prstGeom>
          <a:solidFill>
            <a:srgbClr val="9CC1C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4988"/>
            <a:r>
              <a:rPr lang="fr-FR" sz="2200" b="1" dirty="0">
                <a:uFill>
                  <a:solidFill>
                    <a:srgbClr val="000000"/>
                  </a:solidFill>
                </a:uFill>
                <a:cs typeface="Microsoft Sans Serif"/>
              </a:rPr>
              <a:t>Parcours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07072-A2D1-E9B0-2C09-02FC33599526}"/>
              </a:ext>
            </a:extLst>
          </p:cNvPr>
          <p:cNvSpPr/>
          <p:nvPr/>
        </p:nvSpPr>
        <p:spPr>
          <a:xfrm>
            <a:off x="2868514" y="5136221"/>
            <a:ext cx="3997234" cy="506282"/>
          </a:xfrm>
          <a:prstGeom prst="rect">
            <a:avLst/>
          </a:prstGeom>
          <a:solidFill>
            <a:srgbClr val="E953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99845" marR="5080" indent="-1287780" algn="ctr">
              <a:lnSpc>
                <a:spcPct val="115999"/>
              </a:lnSpc>
              <a:spcBef>
                <a:spcPts val="740"/>
              </a:spcBef>
            </a:pPr>
            <a:r>
              <a:rPr lang="fr-FR" b="1" dirty="0">
                <a:uFill>
                  <a:solidFill>
                    <a:srgbClr val="000000"/>
                  </a:solidFill>
                </a:uFill>
                <a:cs typeface="Microsoft Sans Serif"/>
              </a:rPr>
              <a:t>Devenir opérateur d’accession sociale</a:t>
            </a:r>
          </a:p>
        </p:txBody>
      </p:sp>
      <p:graphicFrame>
        <p:nvGraphicFramePr>
          <p:cNvPr id="20" name="Tableau 20">
            <a:extLst>
              <a:ext uri="{FF2B5EF4-FFF2-40B4-BE49-F238E27FC236}">
                <a16:creationId xmlns:a16="http://schemas.microsoft.com/office/drawing/2014/main" id="{828BB7F9-27BC-F8D9-BFF1-C66C31D6A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73062"/>
              </p:ext>
            </p:extLst>
          </p:nvPr>
        </p:nvGraphicFramePr>
        <p:xfrm>
          <a:off x="141157" y="7789586"/>
          <a:ext cx="652951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5">
                  <a:extLst>
                    <a:ext uri="{9D8B030D-6E8A-4147-A177-3AD203B41FA5}">
                      <a16:colId xmlns:a16="http://schemas.microsoft.com/office/drawing/2014/main" val="31433762"/>
                    </a:ext>
                  </a:extLst>
                </a:gridCol>
                <a:gridCol w="2812862">
                  <a:extLst>
                    <a:ext uri="{9D8B030D-6E8A-4147-A177-3AD203B41FA5}">
                      <a16:colId xmlns:a16="http://schemas.microsoft.com/office/drawing/2014/main" val="1301888553"/>
                    </a:ext>
                  </a:extLst>
                </a:gridCol>
                <a:gridCol w="1445623">
                  <a:extLst>
                    <a:ext uri="{9D8B030D-6E8A-4147-A177-3AD203B41FA5}">
                      <a16:colId xmlns:a16="http://schemas.microsoft.com/office/drawing/2014/main" val="4275791774"/>
                    </a:ext>
                  </a:extLst>
                </a:gridCol>
                <a:gridCol w="1756001">
                  <a:extLst>
                    <a:ext uri="{9D8B030D-6E8A-4147-A177-3AD203B41FA5}">
                      <a16:colId xmlns:a16="http://schemas.microsoft.com/office/drawing/2014/main" val="1473065900"/>
                    </a:ext>
                  </a:extLst>
                </a:gridCol>
              </a:tblGrid>
              <a:tr h="37004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B2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Monter des opérations d'accession sociale en partenariat*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28 mars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14 novembre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17523005"/>
                  </a:ext>
                </a:extLst>
              </a:tr>
              <a:tr h="38163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B3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Préparer la mise en copropriété d’un ensemble immobilier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11 et 12 avril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4 et 5 juillet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12 et 13 décembre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74789164"/>
                  </a:ext>
                </a:extLst>
              </a:tr>
            </a:tbl>
          </a:graphicData>
        </a:graphic>
      </p:graphicFrame>
      <p:sp>
        <p:nvSpPr>
          <p:cNvPr id="24" name="ZoneTexte 23">
            <a:extLst>
              <a:ext uri="{FF2B5EF4-FFF2-40B4-BE49-F238E27FC236}">
                <a16:creationId xmlns:a16="http://schemas.microsoft.com/office/drawing/2014/main" id="{5CCF211D-EF10-1E70-3C52-275E2D9907AF}"/>
              </a:ext>
            </a:extLst>
          </p:cNvPr>
          <p:cNvSpPr txBox="1"/>
          <p:nvPr/>
        </p:nvSpPr>
        <p:spPr>
          <a:xfrm>
            <a:off x="82140" y="7421071"/>
            <a:ext cx="3435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i="0" u="none" strike="noStrike" baseline="0" dirty="0">
                <a:solidFill>
                  <a:srgbClr val="00445F"/>
                </a:solidFill>
                <a:latin typeface="Arimo-Bold"/>
              </a:rPr>
              <a:t>Montage et financement</a:t>
            </a:r>
            <a:endParaRPr lang="fr-FR" dirty="0">
              <a:solidFill>
                <a:srgbClr val="00445F"/>
              </a:solidFill>
            </a:endParaRPr>
          </a:p>
        </p:txBody>
      </p:sp>
      <p:graphicFrame>
        <p:nvGraphicFramePr>
          <p:cNvPr id="25" name="Tableau 20">
            <a:extLst>
              <a:ext uri="{FF2B5EF4-FFF2-40B4-BE49-F238E27FC236}">
                <a16:creationId xmlns:a16="http://schemas.microsoft.com/office/drawing/2014/main" id="{51E1B3AD-DE4B-0DF7-C8F4-C01A79764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59884"/>
              </p:ext>
            </p:extLst>
          </p:nvPr>
        </p:nvGraphicFramePr>
        <p:xfrm>
          <a:off x="124581" y="6164374"/>
          <a:ext cx="6529511" cy="1042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5">
                  <a:extLst>
                    <a:ext uri="{9D8B030D-6E8A-4147-A177-3AD203B41FA5}">
                      <a16:colId xmlns:a16="http://schemas.microsoft.com/office/drawing/2014/main" val="31433762"/>
                    </a:ext>
                  </a:extLst>
                </a:gridCol>
                <a:gridCol w="2749730">
                  <a:extLst>
                    <a:ext uri="{9D8B030D-6E8A-4147-A177-3AD203B41FA5}">
                      <a16:colId xmlns:a16="http://schemas.microsoft.com/office/drawing/2014/main" val="1301888553"/>
                    </a:ext>
                  </a:extLst>
                </a:gridCol>
                <a:gridCol w="1471984">
                  <a:extLst>
                    <a:ext uri="{9D8B030D-6E8A-4147-A177-3AD203B41FA5}">
                      <a16:colId xmlns:a16="http://schemas.microsoft.com/office/drawing/2014/main" val="4275791774"/>
                    </a:ext>
                  </a:extLst>
                </a:gridCol>
                <a:gridCol w="1792772">
                  <a:extLst>
                    <a:ext uri="{9D8B030D-6E8A-4147-A177-3AD203B41FA5}">
                      <a16:colId xmlns:a16="http://schemas.microsoft.com/office/drawing/2014/main" val="1473065900"/>
                    </a:ext>
                  </a:extLst>
                </a:gridCol>
              </a:tblGrid>
              <a:tr h="41841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A1</a:t>
                      </a:r>
                    </a:p>
                    <a:p>
                      <a:pPr algn="ctr"/>
                      <a:endParaRPr lang="fr-FR" sz="1200" b="1" baseline="0" dirty="0">
                        <a:solidFill>
                          <a:srgbClr val="E95343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Enjeux et culture coopérative du bail réel solidaire *</a:t>
                      </a:r>
                      <a:endParaRPr lang="fr-FR" sz="1200" kern="0" spc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13 et 14 mars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17523005"/>
                  </a:ext>
                </a:extLst>
              </a:tr>
              <a:tr h="58578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A2</a:t>
                      </a:r>
                    </a:p>
                    <a:p>
                      <a:pPr algn="ctr"/>
                      <a:endParaRPr lang="fr-FR" sz="1200" b="1" baseline="0" dirty="0">
                        <a:solidFill>
                          <a:srgbClr val="E95343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baseline="0" dirty="0">
                          <a:latin typeface="OpenSans-Regular"/>
                        </a:rPr>
                        <a:t>Monter une opération d’accession sociale (PSLA, BRS)</a:t>
                      </a:r>
                      <a:endParaRPr lang="fr-FR" sz="1200" kern="0" spc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En cours de programmation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30559169"/>
                  </a:ext>
                </a:extLst>
              </a:tr>
            </a:tbl>
          </a:graphicData>
        </a:graphic>
      </p:graphicFrame>
      <p:sp>
        <p:nvSpPr>
          <p:cNvPr id="26" name="ZoneTexte 25">
            <a:extLst>
              <a:ext uri="{FF2B5EF4-FFF2-40B4-BE49-F238E27FC236}">
                <a16:creationId xmlns:a16="http://schemas.microsoft.com/office/drawing/2014/main" id="{03DC897B-E33E-CE75-87FC-2CFC1455D0CC}"/>
              </a:ext>
            </a:extLst>
          </p:cNvPr>
          <p:cNvSpPr txBox="1"/>
          <p:nvPr/>
        </p:nvSpPr>
        <p:spPr>
          <a:xfrm>
            <a:off x="105227" y="5664852"/>
            <a:ext cx="3435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i="0" u="none" strike="noStrike" baseline="0" dirty="0">
                <a:solidFill>
                  <a:srgbClr val="00445F"/>
                </a:solidFill>
                <a:latin typeface="Arimo-Bold"/>
              </a:rPr>
              <a:t>Les incontournables</a:t>
            </a:r>
            <a:endParaRPr lang="fr-FR" dirty="0">
              <a:solidFill>
                <a:srgbClr val="00445F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DF2706C-AA49-E7FF-2579-2B26C2F992D2}"/>
              </a:ext>
            </a:extLst>
          </p:cNvPr>
          <p:cNvSpPr txBox="1"/>
          <p:nvPr/>
        </p:nvSpPr>
        <p:spPr>
          <a:xfrm>
            <a:off x="82140" y="9629001"/>
            <a:ext cx="25920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/>
              <a:t>* : sous réserve</a:t>
            </a:r>
          </a:p>
        </p:txBody>
      </p:sp>
    </p:spTree>
    <p:extLst>
      <p:ext uri="{BB962C8B-B14F-4D97-AF65-F5344CB8AC3E}">
        <p14:creationId xmlns:p14="http://schemas.microsoft.com/office/powerpoint/2010/main" val="3832310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>
            <a:extLst>
              <a:ext uri="{FF2B5EF4-FFF2-40B4-BE49-F238E27FC236}">
                <a16:creationId xmlns:a16="http://schemas.microsoft.com/office/drawing/2014/main" id="{AEB4BD74-E9A1-6A82-FD3E-F82288E6F773}"/>
              </a:ext>
            </a:extLst>
          </p:cNvPr>
          <p:cNvGrpSpPr/>
          <p:nvPr/>
        </p:nvGrpSpPr>
        <p:grpSpPr>
          <a:xfrm>
            <a:off x="0" y="-129519"/>
            <a:ext cx="6858000" cy="1496942"/>
            <a:chOff x="0" y="-129519"/>
            <a:chExt cx="6858000" cy="149694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D509CF7-7811-7DC7-42C7-346D47EDE343}"/>
                </a:ext>
              </a:extLst>
            </p:cNvPr>
            <p:cNvSpPr/>
            <p:nvPr/>
          </p:nvSpPr>
          <p:spPr>
            <a:xfrm>
              <a:off x="0" y="-129519"/>
              <a:ext cx="6858000" cy="1496942"/>
            </a:xfrm>
            <a:prstGeom prst="rect">
              <a:avLst/>
            </a:prstGeom>
            <a:solidFill>
              <a:srgbClr val="9CC1C8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object 2">
              <a:extLst>
                <a:ext uri="{FF2B5EF4-FFF2-40B4-BE49-F238E27FC236}">
                  <a16:creationId xmlns:a16="http://schemas.microsoft.com/office/drawing/2014/main" id="{A6A6098D-51D9-67DA-BC3F-E21B441F66F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7127" y="182759"/>
              <a:ext cx="1316485" cy="951934"/>
            </a:xfrm>
            <a:prstGeom prst="rect">
              <a:avLst/>
            </a:prstGeom>
          </p:spPr>
        </p:pic>
      </p:grpSp>
      <p:pic>
        <p:nvPicPr>
          <p:cNvPr id="16" name="Image 15" descr="Une image contenant texte&#10;&#10;Description générée automatiquement">
            <a:extLst>
              <a:ext uri="{FF2B5EF4-FFF2-40B4-BE49-F238E27FC236}">
                <a16:creationId xmlns:a16="http://schemas.microsoft.com/office/drawing/2014/main" id="{DDC2CC9D-2A08-DA23-A43F-3E762BFF28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66" y="9202374"/>
            <a:ext cx="1359984" cy="466421"/>
          </a:xfrm>
          <a:prstGeom prst="rect">
            <a:avLst/>
          </a:prstGeom>
        </p:spPr>
      </p:pic>
      <p:pic>
        <p:nvPicPr>
          <p:cNvPr id="21" name="Image 2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07893F76-2180-1B3E-FEEC-2E3CC56429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21" y="9304171"/>
            <a:ext cx="1359984" cy="36462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12C7273-B2ED-483F-AD49-ECFC816C56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882" y="9077934"/>
            <a:ext cx="1222282" cy="648667"/>
          </a:xfrm>
          <a:prstGeom prst="rect">
            <a:avLst/>
          </a:prstGeom>
        </p:spPr>
      </p:pic>
      <p:pic>
        <p:nvPicPr>
          <p:cNvPr id="4" name="Image 3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B2DB1F7-E38A-C809-41C8-26DBBEAC81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22" y="147063"/>
            <a:ext cx="993029" cy="1004020"/>
          </a:xfrm>
          <a:prstGeom prst="rect">
            <a:avLst/>
          </a:prstGeom>
        </p:spPr>
      </p:pic>
      <p:sp>
        <p:nvSpPr>
          <p:cNvPr id="7" name="object 7">
            <a:extLst>
              <a:ext uri="{FF2B5EF4-FFF2-40B4-BE49-F238E27FC236}">
                <a16:creationId xmlns:a16="http://schemas.microsoft.com/office/drawing/2014/main" id="{96252EDD-624E-9971-E173-366E26C951CA}"/>
              </a:ext>
            </a:extLst>
          </p:cNvPr>
          <p:cNvSpPr txBox="1"/>
          <p:nvPr/>
        </p:nvSpPr>
        <p:spPr>
          <a:xfrm>
            <a:off x="1967289" y="30644"/>
            <a:ext cx="3440733" cy="1158651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algn="ctr">
              <a:lnSpc>
                <a:spcPct val="150000"/>
              </a:lnSpc>
            </a:pPr>
            <a:r>
              <a:rPr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F</a:t>
            </a:r>
            <a:r>
              <a:rPr sz="2800" b="1" dirty="0">
                <a:solidFill>
                  <a:srgbClr val="002060"/>
                </a:solidFill>
                <a:cs typeface="Arial" panose="020B0604020202020204" pitchFamily="34" charset="0"/>
              </a:rPr>
              <a:t>ORMATION</a:t>
            </a:r>
            <a:r>
              <a:rPr lang="fr-FR" sz="2800" b="1" dirty="0">
                <a:solidFill>
                  <a:srgbClr val="002060"/>
                </a:solidFill>
                <a:cs typeface="Arial" panose="020B0604020202020204" pitchFamily="34" charset="0"/>
              </a:rPr>
              <a:t>S</a:t>
            </a:r>
            <a:r>
              <a:rPr sz="2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E95343"/>
                </a:solidFill>
                <a:cs typeface="Arial" panose="020B0604020202020204" pitchFamily="34" charset="0"/>
              </a:rPr>
              <a:t>EASP</a:t>
            </a:r>
          </a:p>
          <a:p>
            <a:pPr marL="12700" algn="ctr"/>
            <a:r>
              <a:rPr lang="fr-FR" sz="2400" b="1" dirty="0">
                <a:solidFill>
                  <a:schemeClr val="bg1"/>
                </a:solidFill>
                <a:cs typeface="Arial" panose="020B0604020202020204" pitchFamily="34" charset="0"/>
              </a:rPr>
              <a:t> 2024</a:t>
            </a:r>
            <a:endParaRPr lang="fr-FR" sz="2800" dirty="0">
              <a:solidFill>
                <a:srgbClr val="E95343"/>
              </a:solidFill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85AC77-339B-E060-5A90-4677A416AEB5}"/>
              </a:ext>
            </a:extLst>
          </p:cNvPr>
          <p:cNvSpPr/>
          <p:nvPr/>
        </p:nvSpPr>
        <p:spPr>
          <a:xfrm>
            <a:off x="0" y="1543538"/>
            <a:ext cx="6858000" cy="506281"/>
          </a:xfrm>
          <a:prstGeom prst="rect">
            <a:avLst/>
          </a:prstGeom>
          <a:solidFill>
            <a:srgbClr val="9CC1C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4988"/>
            <a:r>
              <a:rPr lang="fr-FR" sz="2200" b="1" dirty="0">
                <a:uFill>
                  <a:solidFill>
                    <a:srgbClr val="000000"/>
                  </a:solidFill>
                </a:uFill>
                <a:cs typeface="Microsoft Sans Serif"/>
              </a:rPr>
              <a:t>Parcours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07072-A2D1-E9B0-2C09-02FC33599526}"/>
              </a:ext>
            </a:extLst>
          </p:cNvPr>
          <p:cNvSpPr/>
          <p:nvPr/>
        </p:nvSpPr>
        <p:spPr>
          <a:xfrm>
            <a:off x="2861985" y="1697541"/>
            <a:ext cx="3997234" cy="506282"/>
          </a:xfrm>
          <a:prstGeom prst="rect">
            <a:avLst/>
          </a:prstGeom>
          <a:solidFill>
            <a:srgbClr val="E953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99845" marR="5080" indent="-1287780" algn="ctr">
              <a:lnSpc>
                <a:spcPct val="115999"/>
              </a:lnSpc>
              <a:spcBef>
                <a:spcPts val="740"/>
              </a:spcBef>
            </a:pPr>
            <a:r>
              <a:rPr lang="fr-FR" b="1" dirty="0">
                <a:uFill>
                  <a:solidFill>
                    <a:srgbClr val="000000"/>
                  </a:solidFill>
                </a:uFill>
                <a:cs typeface="Microsoft Sans Serif"/>
              </a:rPr>
              <a:t>Devenir opérateur d’accession sociale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502F1A8-FDC6-FE2C-0A97-9D41AC7B6F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" y="2195669"/>
            <a:ext cx="5364945" cy="499915"/>
          </a:xfrm>
          <a:prstGeom prst="rect">
            <a:avLst/>
          </a:prstGeom>
        </p:spPr>
      </p:pic>
      <p:graphicFrame>
        <p:nvGraphicFramePr>
          <p:cNvPr id="8" name="Tableau 20">
            <a:extLst>
              <a:ext uri="{FF2B5EF4-FFF2-40B4-BE49-F238E27FC236}">
                <a16:creationId xmlns:a16="http://schemas.microsoft.com/office/drawing/2014/main" id="{E381F117-677C-EA9A-E2A3-DD2F8A9F8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387304"/>
              </p:ext>
            </p:extLst>
          </p:nvPr>
        </p:nvGraphicFramePr>
        <p:xfrm>
          <a:off x="111994" y="2632629"/>
          <a:ext cx="6529511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5">
                  <a:extLst>
                    <a:ext uri="{9D8B030D-6E8A-4147-A177-3AD203B41FA5}">
                      <a16:colId xmlns:a16="http://schemas.microsoft.com/office/drawing/2014/main" val="31433762"/>
                    </a:ext>
                  </a:extLst>
                </a:gridCol>
                <a:gridCol w="2603865">
                  <a:extLst>
                    <a:ext uri="{9D8B030D-6E8A-4147-A177-3AD203B41FA5}">
                      <a16:colId xmlns:a16="http://schemas.microsoft.com/office/drawing/2014/main" val="1301888553"/>
                    </a:ext>
                  </a:extLst>
                </a:gridCol>
                <a:gridCol w="1558834">
                  <a:extLst>
                    <a:ext uri="{9D8B030D-6E8A-4147-A177-3AD203B41FA5}">
                      <a16:colId xmlns:a16="http://schemas.microsoft.com/office/drawing/2014/main" val="4275791774"/>
                    </a:ext>
                  </a:extLst>
                </a:gridCol>
                <a:gridCol w="1851787">
                  <a:extLst>
                    <a:ext uri="{9D8B030D-6E8A-4147-A177-3AD203B41FA5}">
                      <a16:colId xmlns:a16="http://schemas.microsoft.com/office/drawing/2014/main" val="14730659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D1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Pilotage et technique de commercialisation d’une opération d’accession sociale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7 et 8 mars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17 et 18 juin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14 et 15 novembre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63219859"/>
                  </a:ext>
                </a:extLst>
              </a:tr>
              <a:tr h="37004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D2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Internet + Vendeur = Succès (4 demi-journées)*</a:t>
                      </a:r>
                      <a:endParaRPr lang="fr-FR" sz="1200" kern="0" spc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18 et 19 juin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+ 25 et 26 juin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76986849"/>
                  </a:ext>
                </a:extLst>
              </a:tr>
              <a:tr h="37004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D3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Sécuriser l’accédant, du plan de financement aux garanties Hlm</a:t>
                      </a:r>
                      <a:endParaRPr lang="fr-FR" sz="1200" kern="0" spc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En cours de programmation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17523005"/>
                  </a:ext>
                </a:extLst>
              </a:tr>
              <a:tr h="37004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D4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Commercialiser le bail réel solidaire*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2 avril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5 novembre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55573435"/>
                  </a:ext>
                </a:extLst>
              </a:tr>
              <a:tr h="370044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D5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Les techniques de vente de l’accession sociale*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0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8 et 9 octobre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8764299"/>
                  </a:ext>
                </a:extLst>
              </a:tr>
            </a:tbl>
          </a:graphicData>
        </a:graphic>
      </p:graphicFrame>
      <p:graphicFrame>
        <p:nvGraphicFramePr>
          <p:cNvPr id="9" name="Tableau 20">
            <a:extLst>
              <a:ext uri="{FF2B5EF4-FFF2-40B4-BE49-F238E27FC236}">
                <a16:creationId xmlns:a16="http://schemas.microsoft.com/office/drawing/2014/main" id="{A8D37649-0F70-E197-2BE9-72F430FB3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268342"/>
              </p:ext>
            </p:extLst>
          </p:nvPr>
        </p:nvGraphicFramePr>
        <p:xfrm>
          <a:off x="88411" y="5773489"/>
          <a:ext cx="6529511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5">
                  <a:extLst>
                    <a:ext uri="{9D8B030D-6E8A-4147-A177-3AD203B41FA5}">
                      <a16:colId xmlns:a16="http://schemas.microsoft.com/office/drawing/2014/main" val="31433762"/>
                    </a:ext>
                  </a:extLst>
                </a:gridCol>
                <a:gridCol w="2653568">
                  <a:extLst>
                    <a:ext uri="{9D8B030D-6E8A-4147-A177-3AD203B41FA5}">
                      <a16:colId xmlns:a16="http://schemas.microsoft.com/office/drawing/2014/main" val="1301888553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4275791774"/>
                    </a:ext>
                  </a:extLst>
                </a:gridCol>
                <a:gridCol w="1758541">
                  <a:extLst>
                    <a:ext uri="{9D8B030D-6E8A-4147-A177-3AD203B41FA5}">
                      <a16:colId xmlns:a16="http://schemas.microsoft.com/office/drawing/2014/main" val="14730659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C1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PSLA : cas pratiques*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17 octobre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63219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C2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Gérer les aléas du PSLA*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3 décembre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En présentiel - PARIS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92192194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FE72EFCB-7C1E-9E4B-5AF9-0F9170558C2C}"/>
              </a:ext>
            </a:extLst>
          </p:cNvPr>
          <p:cNvSpPr txBox="1"/>
          <p:nvPr/>
        </p:nvSpPr>
        <p:spPr>
          <a:xfrm>
            <a:off x="88412" y="5349885"/>
            <a:ext cx="4727425" cy="394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99845" marR="5080" indent="-1287780">
              <a:lnSpc>
                <a:spcPct val="115999"/>
              </a:lnSpc>
              <a:spcBef>
                <a:spcPts val="740"/>
              </a:spcBef>
            </a:pPr>
            <a:r>
              <a:rPr lang="fr-FR" b="1" dirty="0">
                <a:solidFill>
                  <a:srgbClr val="00445F"/>
                </a:solidFill>
                <a:uFill>
                  <a:solidFill>
                    <a:srgbClr val="000000"/>
                  </a:solidFill>
                </a:uFill>
                <a:cs typeface="Microsoft Sans Serif"/>
              </a:rPr>
              <a:t>Zoom sur le PSLA</a:t>
            </a:r>
          </a:p>
        </p:txBody>
      </p:sp>
      <p:graphicFrame>
        <p:nvGraphicFramePr>
          <p:cNvPr id="12" name="Tableau 20">
            <a:extLst>
              <a:ext uri="{FF2B5EF4-FFF2-40B4-BE49-F238E27FC236}">
                <a16:creationId xmlns:a16="http://schemas.microsoft.com/office/drawing/2014/main" id="{6707F019-8291-2331-B957-3F64D325B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939597"/>
              </p:ext>
            </p:extLst>
          </p:nvPr>
        </p:nvGraphicFramePr>
        <p:xfrm>
          <a:off x="131956" y="6746953"/>
          <a:ext cx="6529511" cy="2170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5">
                  <a:extLst>
                    <a:ext uri="{9D8B030D-6E8A-4147-A177-3AD203B41FA5}">
                      <a16:colId xmlns:a16="http://schemas.microsoft.com/office/drawing/2014/main" val="31433762"/>
                    </a:ext>
                  </a:extLst>
                </a:gridCol>
                <a:gridCol w="2670985">
                  <a:extLst>
                    <a:ext uri="{9D8B030D-6E8A-4147-A177-3AD203B41FA5}">
                      <a16:colId xmlns:a16="http://schemas.microsoft.com/office/drawing/2014/main" val="1301888553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4275791774"/>
                    </a:ext>
                  </a:extLst>
                </a:gridCol>
                <a:gridCol w="1775958">
                  <a:extLst>
                    <a:ext uri="{9D8B030D-6E8A-4147-A177-3AD203B41FA5}">
                      <a16:colId xmlns:a16="http://schemas.microsoft.com/office/drawing/2014/main" val="1473065900"/>
                    </a:ext>
                  </a:extLst>
                </a:gridCol>
              </a:tblGrid>
              <a:tr h="664468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E1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Le cadre juridique du PSLA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spc="-25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et 5 mars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spc="-25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et 4 juin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spc="-25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et 10 décembre</a:t>
                      </a:r>
                      <a:endParaRPr lang="fr-FR" sz="1200" b="1" kern="1200" spc="-25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63219859"/>
                  </a:ext>
                </a:extLst>
              </a:tr>
              <a:tr h="664468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E2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Le cadre juridique de la vente Hlm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5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30 et 31 janvier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5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25 et 26 avril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spc="-25" dirty="0">
                          <a:solidFill>
                            <a:schemeClr val="tx1"/>
                          </a:solidFill>
                          <a:latin typeface="+mn-lt"/>
                          <a:cs typeface="Trebuchet MS"/>
                        </a:rPr>
                        <a:t>24 et 25 octobre</a:t>
                      </a:r>
                      <a:endParaRPr lang="fr-FR" sz="1200" dirty="0">
                        <a:solidFill>
                          <a:schemeClr val="tx1"/>
                        </a:solidFill>
                        <a:latin typeface="+mn-lt"/>
                        <a:cs typeface="Trebuchet MS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17523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E3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comptabilité des opérations d’accession sociale*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spc="-25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rebuchet MS"/>
                        </a:rPr>
                        <a:t>4 juin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115641"/>
                  </a:ext>
                </a:extLst>
              </a:tr>
              <a:tr h="384143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E95343"/>
                          </a:solidFill>
                          <a:latin typeface="+mn-lt"/>
                        </a:rPr>
                        <a:t>E4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kern="0" spc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fiscalité de l’accession sociale*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9CC1C8">
                            <a:tint val="66000"/>
                            <a:satMod val="160000"/>
                          </a:srgbClr>
                        </a:gs>
                        <a:gs pos="50000">
                          <a:srgbClr val="9CC1C8">
                            <a:tint val="44500"/>
                            <a:satMod val="160000"/>
                          </a:srgbClr>
                        </a:gs>
                        <a:gs pos="100000">
                          <a:srgbClr val="9CC1C8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spc="-25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rebuchet MS"/>
                        </a:rPr>
                        <a:t>5 juin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0" spc="0" baseline="0" dirty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Formation 100% en ligne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E95343">
                            <a:tint val="66000"/>
                            <a:satMod val="160000"/>
                          </a:srgbClr>
                        </a:gs>
                        <a:gs pos="50000">
                          <a:srgbClr val="E95343">
                            <a:tint val="44500"/>
                            <a:satMod val="160000"/>
                          </a:srgbClr>
                        </a:gs>
                        <a:gs pos="100000">
                          <a:srgbClr val="E9534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57738262"/>
                  </a:ext>
                </a:extLst>
              </a:tr>
            </a:tbl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CD0CA4BF-ECAD-5E5B-A95D-AE1636BE4968}"/>
              </a:ext>
            </a:extLst>
          </p:cNvPr>
          <p:cNvSpPr txBox="1"/>
          <p:nvPr/>
        </p:nvSpPr>
        <p:spPr>
          <a:xfrm>
            <a:off x="131956" y="6397798"/>
            <a:ext cx="47274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445F"/>
                </a:solidFill>
                <a:uFill>
                  <a:solidFill>
                    <a:srgbClr val="000000"/>
                  </a:solidFill>
                </a:uFill>
                <a:cs typeface="Microsoft Sans Serif"/>
              </a:rPr>
              <a:t>Fonction support</a:t>
            </a:r>
            <a:endParaRPr lang="fr-FR" dirty="0">
              <a:solidFill>
                <a:srgbClr val="00445F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2AF7755-35C3-6E53-C2FF-97E34551D29C}"/>
              </a:ext>
            </a:extLst>
          </p:cNvPr>
          <p:cNvSpPr txBox="1"/>
          <p:nvPr/>
        </p:nvSpPr>
        <p:spPr>
          <a:xfrm>
            <a:off x="82140" y="9629001"/>
            <a:ext cx="25920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/>
              <a:t>* : sous réserve</a:t>
            </a:r>
          </a:p>
        </p:txBody>
      </p:sp>
    </p:spTree>
    <p:extLst>
      <p:ext uri="{BB962C8B-B14F-4D97-AF65-F5344CB8AC3E}">
        <p14:creationId xmlns:p14="http://schemas.microsoft.com/office/powerpoint/2010/main" val="3165339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1189</TotalTime>
  <Words>401</Words>
  <Application>Microsoft Office PowerPoint</Application>
  <PresentationFormat>Format A4 (210 x 297 mm)</PresentationFormat>
  <Paragraphs>109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Arimo-Bold</vt:lpstr>
      <vt:lpstr>Calibri</vt:lpstr>
      <vt:lpstr>Calibri Light</vt:lpstr>
      <vt:lpstr>OpenSans-Regular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PESEUX</dc:creator>
  <cp:lastModifiedBy>Chrystel GUEFFIER-PERTIN</cp:lastModifiedBy>
  <cp:revision>28</cp:revision>
  <cp:lastPrinted>2022-09-13T14:06:49Z</cp:lastPrinted>
  <dcterms:created xsi:type="dcterms:W3CDTF">2022-06-28T09:58:22Z</dcterms:created>
  <dcterms:modified xsi:type="dcterms:W3CDTF">2023-10-07T13:19:58Z</dcterms:modified>
</cp:coreProperties>
</file>